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42" r:id="rId2"/>
    <p:sldId id="343" r:id="rId3"/>
    <p:sldId id="344" r:id="rId4"/>
    <p:sldId id="345" r:id="rId5"/>
    <p:sldId id="346" r:id="rId6"/>
    <p:sldId id="347" r:id="rId7"/>
    <p:sldId id="348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257" r:id="rId16"/>
    <p:sldId id="281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9" autoAdjust="0"/>
    <p:restoredTop sz="94658" autoAdjust="0"/>
  </p:normalViewPr>
  <p:slideViewPr>
    <p:cSldViewPr>
      <p:cViewPr>
        <p:scale>
          <a:sx n="60" d="100"/>
          <a:sy n="60" d="100"/>
        </p:scale>
        <p:origin x="-1122" y="-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8D8B98-7BE1-44D8-A7CB-F7417B125AE1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54231-1D30-46B2-A27F-7E026F2FCF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4838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639F7-F021-47C4-A1B3-03EA807F1DE6}" type="datetimeFigureOut">
              <a:rPr lang="en-US" smtClean="0"/>
              <a:pPr/>
              <a:t>4/21/2014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67B45-904A-432E-A32B-707C80BC6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Chapter 7</a:t>
            </a:r>
            <a:br>
              <a:rPr lang="en-US" dirty="0" smtClean="0"/>
            </a:br>
            <a:r>
              <a:rPr lang="en-US" dirty="0" smtClean="0"/>
              <a:t>Radio Signals and Measurements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81940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Orientation of the electric field determines polarization of the wave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Transmitting antenna’s orientation determines wave’s polarization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Vertical – electric field is perpendicular to the Earth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Horizontal – electric field parallel to surface of the Earth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Circular </a:t>
            </a:r>
          </a:p>
        </p:txBody>
      </p:sp>
      <p:pic>
        <p:nvPicPr>
          <p:cNvPr id="2052" name="Picture 4" descr="3.31. Linearly Polarized Radi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00152"/>
            <a:ext cx="3840480" cy="2211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upload.wikimedia.org/wikipedia/commons/thumb/8/82/Circular.Polarization.Circularly.Polarized.Light_Without.Components_Right.Handed.svg/440px-Circular.Polarization.Circularly.Polarized.Light_Without.Components_Right.Handed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71600"/>
            <a:ext cx="3143250" cy="184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181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Test Equipment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Multimeters, Volt-Ohm-</a:t>
                </a:r>
                <a:r>
                  <a:rPr lang="en-US" dirty="0" err="1" smtClean="0"/>
                  <a:t>Milliammeter</a:t>
                </a:r>
                <a:r>
                  <a:rPr lang="en-US" dirty="0" smtClean="0"/>
                  <a:t> (VOM), Voltmeter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Accuracy defined as ± X% of full scale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Meter sensitivity specified in ohms-per-volt (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Ω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Dip Meters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Used to measure circuit frequency, resonant frequency, inject </a:t>
                </a:r>
                <a:r>
                  <a:rPr lang="en-US" dirty="0" err="1" smtClean="0"/>
                  <a:t>freq</a:t>
                </a:r>
                <a:r>
                  <a:rPr lang="en-US" dirty="0" smtClean="0"/>
                  <a:t> into circuit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Coupling should be as loose as possible to prevent loading/reducing accuracy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Impedance Bridges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Works by balancing the two voltage dividers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Used to measure SWR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  <a:blipFill rotWithShape="1">
                <a:blip r:embed="rId2" cstate="print"/>
                <a:stretch>
                  <a:fillRect l="-593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8375" y="5086350"/>
            <a:ext cx="21050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9073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Test Equipment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47800"/>
                <a:ext cx="8229600" cy="5181600"/>
              </a:xfrm>
            </p:spPr>
            <p:txBody>
              <a:bodyPr>
                <a:normAutofit fontScale="55000" lnSpcReduction="200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Frequency Counters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Counts number of cycles per second of a signal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Accuracy is determined by the quality of its reference crystal and expressed in parts per million (ppm)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𝐸𝑟𝑟𝑜𝑟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𝑖𝑛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h𝑧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𝐻𝑧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 ∗</m:t>
                        </m:r>
                        <m:r>
                          <a:rPr lang="en-US" b="0" i="1" smtClean="0">
                            <a:latin typeface="Cambria Math"/>
                          </a:rPr>
                          <m:t>𝑐𝑜𝑢𝑛𝑡𝑒𝑟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𝑒𝑟𝑟𝑜𝑟</m:t>
                        </m:r>
                        <m:r>
                          <a:rPr lang="en-US" b="0" i="1" smtClean="0">
                            <a:latin typeface="Cambria Math"/>
                          </a:rPr>
                          <m:t> (</m:t>
                        </m:r>
                        <m:r>
                          <a:rPr lang="en-US" b="0" i="1" smtClean="0">
                            <a:latin typeface="Cambria Math"/>
                          </a:rPr>
                          <m:t>𝑖𝑛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𝑝𝑝𝑚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1,000,000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Oscilloscope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Used to observe/measure high-speed and complex waveforms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Specified in terms of (vertical amplifier) bandwidth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Screen grid;  Vertical (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𝑣𝑜𝑙𝑡𝑠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𝑑𝑖𝑣𝑖𝑠𝑖𝑜𝑛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&amp; Horizontal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𝑡𝑖𝑚𝑒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𝑑𝑖𝑣𝑖𝑠𝑖𝑜𝑛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Keep ground connection short as possible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Adjust probe compensation with reference square wave (per scope user manual)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47800"/>
                <a:ext cx="8229600" cy="5181600"/>
              </a:xfrm>
              <a:blipFill rotWithShape="1">
                <a:blip r:embed="rId2" cstate="print"/>
                <a:stretch>
                  <a:fillRect l="-444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1252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Test Equipment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47800"/>
                <a:ext cx="8382000" cy="5181600"/>
              </a:xfrm>
            </p:spPr>
            <p:txBody>
              <a:bodyPr>
                <a:normAutofit fontScale="85000" lnSpcReduction="100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Oscilloscopes operate in the </a:t>
                </a:r>
                <a:r>
                  <a:rPr lang="en-US" dirty="0"/>
                  <a:t>Time domain</a:t>
                </a:r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Display signal’s amplitude versus time</a:t>
                </a:r>
                <a:endParaRPr lang="en-US" dirty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Horizontal </a:t>
                </a:r>
                <a:r>
                  <a:rPr lang="en-US" dirty="0"/>
                  <a:t>(x) axis represents time (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𝑡𝑖𝑚𝑒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𝑑𝑖𝑣𝑖𝑠𝑖𝑜𝑛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Vertical axis calibrated in volts per division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Spectrum Analyzer operate in the </a:t>
                </a:r>
                <a:r>
                  <a:rPr lang="en-US" dirty="0"/>
                  <a:t>Frequency domain</a:t>
                </a:r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Display signal’s amplitude versus frequency</a:t>
                </a:r>
                <a:endParaRPr lang="en-US" dirty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Horizontal (x) axis represents frequency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𝑓𝑟𝑒𝑞𝑢𝑒𝑛𝑐𝑦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𝑑𝑖𝑣𝑖𝑠𝑖𝑜𝑛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) </m:t>
                    </m:r>
                  </m:oMath>
                </a14:m>
                <a:endParaRPr lang="en-US" i="1" dirty="0" smtClean="0">
                  <a:latin typeface="Cambria Math"/>
                </a:endParaRP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Vertical axis normally calibrated in dB per division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47800"/>
                <a:ext cx="8382000" cy="5181600"/>
              </a:xfrm>
              <a:blipFill rotWithShape="1">
                <a:blip r:embed="rId2" cstate="print"/>
                <a:stretch>
                  <a:fillRect l="-1164" t="-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29330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Uses for Spectrum Analyzers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Use where the frequency content of a complex signal is  of primary importance (i.e. amplifiers, oscillators, detectors, mixers, filters, etc.)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Check the output from a transmitter or amplifier for signal quality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Remember to attenuate the signal level to the analyzer to typically 10 </a:t>
            </a:r>
            <a:r>
              <a:rPr lang="en-US" dirty="0" err="1" smtClean="0"/>
              <a:t>mW</a:t>
            </a:r>
            <a:r>
              <a:rPr lang="en-US" dirty="0" smtClean="0"/>
              <a:t> or less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Check SSB for two-tone intermodulation distortion (IMD)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Measure isolation between input and output ports of a 2 </a:t>
            </a:r>
            <a:r>
              <a:rPr lang="en-US" smtClean="0"/>
              <a:t>meter duplexer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8516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 smtClean="0"/>
              <a:t>Adding and later recovering information from radio frequency signals.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Amplitude Modulation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Frequency Modulation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Phase Modulation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Pulse Width Modulation </a:t>
            </a:r>
          </a:p>
        </p:txBody>
      </p:sp>
      <p:pic>
        <p:nvPicPr>
          <p:cNvPr id="4" name="Picture 3" descr="250px-Amfm3-en-d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999" y="2819400"/>
            <a:ext cx="2772019" cy="2162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 Emission Designations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848600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International Telecommunication Union (ITU) identifiers</a:t>
            </a:r>
          </a:p>
          <a:p>
            <a:r>
              <a:rPr lang="en-US" dirty="0" smtClean="0"/>
              <a:t>May be up to 5 characters but 3 is common</a:t>
            </a:r>
          </a:p>
          <a:p>
            <a:r>
              <a:rPr lang="en-US" dirty="0" smtClean="0"/>
              <a:t>Common in Amateur Radio:</a:t>
            </a:r>
          </a:p>
          <a:p>
            <a:pPr lvl="1"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3581400"/>
          <a:ext cx="71628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N0N – Unmodulated carrier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F3E – FM telephony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A1A –</a:t>
                      </a:r>
                      <a:r>
                        <a:rPr lang="en-US" sz="1800" baseline="0" dirty="0" smtClean="0"/>
                        <a:t> CW</a:t>
                      </a:r>
                      <a:endParaRPr lang="en-US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G3E</a:t>
                      </a:r>
                      <a:r>
                        <a:rPr lang="en-US" sz="1800" baseline="0" dirty="0" smtClean="0"/>
                        <a:t> – Phase modulated telephony</a:t>
                      </a:r>
                      <a:endParaRPr lang="en-US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A3E – AM, DSB, Full carrier telephony</a:t>
                      </a:r>
                      <a:endParaRPr lang="en-US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F1B – FSK RTTY</a:t>
                      </a:r>
                      <a:endParaRPr lang="en-US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J3E – AM,</a:t>
                      </a:r>
                      <a:r>
                        <a:rPr lang="en-US" sz="1800" baseline="0" dirty="0" smtClean="0"/>
                        <a:t> SSB, suppressed-carrier telephony</a:t>
                      </a:r>
                      <a:endParaRPr lang="en-US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F2B</a:t>
                      </a:r>
                      <a:r>
                        <a:rPr lang="en-US" sz="1800" baseline="0" dirty="0" smtClean="0"/>
                        <a:t> – AFSK RTTY</a:t>
                      </a:r>
                      <a:endParaRPr lang="en-US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J3F – AM, SSB, suppressed-carrier </a:t>
                      </a:r>
                      <a:r>
                        <a:rPr lang="en-US" sz="1800" baseline="0" dirty="0" smtClean="0"/>
                        <a:t> television</a:t>
                      </a:r>
                      <a:endParaRPr lang="en-US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F1D – FM data</a:t>
                      </a:r>
                      <a:endParaRPr lang="en-US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8773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FM/PM 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 frequency varies at the rate of the modulating-signal frequency</a:t>
            </a:r>
          </a:p>
          <a:p>
            <a:r>
              <a:rPr lang="en-US" dirty="0" smtClean="0"/>
              <a:t>Amount of frequency change is proportional to modulating signal amplitude = </a:t>
            </a:r>
            <a:r>
              <a:rPr lang="en-US" b="1" i="1" dirty="0" smtClean="0"/>
              <a:t>deviation</a:t>
            </a:r>
          </a:p>
          <a:p>
            <a:r>
              <a:rPr lang="en-US" b="1" i="1" dirty="0" smtClean="0"/>
              <a:t>Deviation Ratio</a:t>
            </a:r>
            <a:r>
              <a:rPr lang="en-US" dirty="0" smtClean="0"/>
              <a:t> = ratio of max deviation to highest modulating frequency</a:t>
            </a:r>
          </a:p>
          <a:p>
            <a:pPr lvl="1"/>
            <a:r>
              <a:rPr lang="en-US" dirty="0" smtClean="0"/>
              <a:t>Constant for a given transmitter/modulator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Modulation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Ratio of maximum signal frequency to instantaneous modulating frequency</a:t>
            </a:r>
          </a:p>
          <a:p>
            <a:endParaRPr lang="en-US" dirty="0" smtClean="0"/>
          </a:p>
          <a:p>
            <a:r>
              <a:rPr lang="en-US" dirty="0" smtClean="0"/>
              <a:t>Frequency modulator – MIndex inversely proportional to modulating frequency</a:t>
            </a:r>
          </a:p>
          <a:p>
            <a:r>
              <a:rPr lang="en-US" dirty="0" smtClean="0"/>
              <a:t>Phase modulator – MIndex constant regardless of modulating frequency</a:t>
            </a:r>
          </a:p>
          <a:p>
            <a:r>
              <a:rPr lang="en-US" u="sng" dirty="0" smtClean="0"/>
              <a:t>FCC Limits MIndex to maximum of 1.0 </a:t>
            </a:r>
            <a:endParaRPr lang="en-US" u="sng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838200" y="2590800"/>
          <a:ext cx="2163763" cy="838200"/>
        </p:xfrm>
        <a:graphic>
          <a:graphicData uri="http://schemas.openxmlformats.org/presentationml/2006/ole">
            <p:oleObj spid="_x0000_s2050" name="Equation" r:id="rId3" imgW="1015920" imgH="39348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124200" y="2590800"/>
          <a:ext cx="4267200" cy="838200"/>
        </p:xfrm>
        <a:graphic>
          <a:graphicData uri="http://schemas.openxmlformats.org/presentationml/2006/ole">
            <p:oleObj spid="_x0000_s2051" name="Equation" r:id="rId4" imgW="21333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Transmitting analog information as a series of pulses; on/off pulses = 1/0 digital signal so considered digital data</a:t>
            </a:r>
          </a:p>
          <a:p>
            <a:r>
              <a:rPr lang="en-US" dirty="0" smtClean="0"/>
              <a:t>Pulse-width modulation</a:t>
            </a:r>
          </a:p>
          <a:p>
            <a:r>
              <a:rPr lang="en-US" dirty="0" smtClean="0"/>
              <a:t>Pulse-position modulation</a:t>
            </a:r>
          </a:p>
          <a:p>
            <a:r>
              <a:rPr lang="en-US" dirty="0" smtClean="0"/>
              <a:t>Pulse-amplitude modulation</a:t>
            </a:r>
          </a:p>
          <a:p>
            <a:r>
              <a:rPr lang="en-US" dirty="0" smtClean="0"/>
              <a:t>Used for R/C control and switching power supplies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AC </a:t>
            </a:r>
            <a:r>
              <a:rPr lang="en-US" dirty="0" smtClean="0"/>
              <a:t>Waveforms – Sine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0"/>
            <a:ext cx="4114800" cy="274320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Most fundamental waveform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Also describes rotating motion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A = sin(</a:t>
            </a:r>
            <a:r>
              <a:rPr lang="el-GR" dirty="0" smtClean="0"/>
              <a:t>θ</a:t>
            </a:r>
            <a:r>
              <a:rPr lang="en-US" dirty="0" smtClean="0"/>
              <a:t>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2 </a:t>
            </a:r>
            <a:r>
              <a:rPr lang="el-GR" dirty="0"/>
              <a:t>π</a:t>
            </a:r>
            <a:r>
              <a:rPr lang="en-US" dirty="0"/>
              <a:t> radians = 360 </a:t>
            </a:r>
            <a:r>
              <a:rPr lang="en-US" dirty="0" smtClean="0"/>
              <a:t>degrees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04950"/>
            <a:ext cx="591502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4724400" y="4343400"/>
                <a:ext cx="3886200" cy="2209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𝑓</m:t>
                    </m:r>
                    <m:r>
                      <a:rPr lang="en-US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</a:rPr>
                          <m:t>𝑇</m:t>
                        </m:r>
                      </m:den>
                    </m:f>
                    <m:r>
                      <a:rPr lang="en-US" i="1" smtClean="0">
                        <a:latin typeface="Cambria Math"/>
                      </a:rPr>
                      <m:t>   </m:t>
                    </m:r>
                    <m:r>
                      <a:rPr lang="en-US" i="1" smtClean="0">
                        <a:latin typeface="Cambria Math"/>
                      </a:rPr>
                      <m:t>𝑎𝑛𝑑</m:t>
                    </m:r>
                    <m:r>
                      <a:rPr lang="en-US" i="1" smtClean="0">
                        <a:latin typeface="Cambria Math"/>
                      </a:rPr>
                      <m:t>   </m:t>
                    </m:r>
                    <m:r>
                      <a:rPr lang="en-US" i="1" smtClean="0">
                        <a:latin typeface="Cambria Math"/>
                      </a:rPr>
                      <m:t>𝑇</m:t>
                    </m:r>
                    <m:r>
                      <a:rPr lang="en-US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</a:rPr>
                          <m:t>𝑓</m:t>
                        </m:r>
                      </m:den>
                    </m:f>
                    <m:r>
                      <a:rPr lang="en-US" i="1" smtClean="0">
                        <a:latin typeface="Cambria Math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marL="457200" lvl="1" indent="0">
                  <a:spcBef>
                    <a:spcPts val="1200"/>
                  </a:spcBef>
                  <a:spcAft>
                    <a:spcPts val="1200"/>
                  </a:spcAft>
                  <a:buFont typeface="Arial" pitchFamily="34" charset="0"/>
                  <a:buNone/>
                </a:pPr>
                <a:r>
                  <a:rPr lang="en-US" dirty="0" smtClean="0"/>
                  <a:t>T = time to complete 360 degrees</a:t>
                </a:r>
              </a:p>
              <a:p>
                <a:pPr marL="457200" lvl="1" indent="0">
                  <a:spcBef>
                    <a:spcPts val="1200"/>
                  </a:spcBef>
                  <a:spcAft>
                    <a:spcPts val="1200"/>
                  </a:spcAft>
                  <a:buFont typeface="Arial" pitchFamily="34" charset="0"/>
                  <a:buNone/>
                </a:pPr>
                <a:r>
                  <a:rPr lang="en-US" dirty="0"/>
                  <a:t>f</a:t>
                </a:r>
                <a:r>
                  <a:rPr lang="en-US" dirty="0" smtClean="0"/>
                  <a:t> = frequency</a:t>
                </a:r>
              </a:p>
            </p:txBody>
          </p:sp>
        </mc:Choice>
        <mc:Fallback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343400"/>
                <a:ext cx="3886200" cy="220980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63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Combining more than one stream of information into one modulated signal</a:t>
            </a:r>
          </a:p>
          <a:p>
            <a:r>
              <a:rPr lang="en-US" dirty="0" smtClean="0"/>
              <a:t>Frequency division (FDM) multiple subcarriers</a:t>
            </a:r>
          </a:p>
          <a:p>
            <a:r>
              <a:rPr lang="en-US" dirty="0" smtClean="0"/>
              <a:t>Time division (TDM) interleaving two or more signals into discrete time slots</a:t>
            </a:r>
          </a:p>
          <a:p>
            <a:r>
              <a:rPr lang="en-US" dirty="0" smtClean="0"/>
              <a:t>Not to be confused with multi-carrier digital modes which interleave a single signal across multiple carriers to increase transmission speed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Interference and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Interference/QRM – signals that have characteristics of transmitted signals</a:t>
            </a:r>
          </a:p>
          <a:p>
            <a:pPr lvl="1"/>
            <a:r>
              <a:rPr lang="en-US" dirty="0" smtClean="0"/>
              <a:t>Usually “manmade”, arc welder, CFLs, electric motors</a:t>
            </a:r>
          </a:p>
          <a:p>
            <a:r>
              <a:rPr lang="en-US" dirty="0" smtClean="0"/>
              <a:t>Noise/QRN – random natural sources or unintentional generation by non-transmitting equipment</a:t>
            </a:r>
          </a:p>
          <a:p>
            <a:pPr lvl="1"/>
            <a:r>
              <a:rPr lang="en-US" dirty="0" smtClean="0"/>
              <a:t>Usually “natural” i.e. static crashes from lightning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Intermodulation (IMD) – multiple frequencies mixed in a non-linear manner </a:t>
            </a:r>
          </a:p>
          <a:p>
            <a:pPr lvl="1"/>
            <a:r>
              <a:rPr lang="en-US" dirty="0" smtClean="0"/>
              <a:t>Transmitter IMD, nearby transmitted signals mixed in the PA of a transmitter and thus retransmitted</a:t>
            </a:r>
          </a:p>
          <a:p>
            <a:pPr lvl="2"/>
            <a:r>
              <a:rPr lang="en-US" dirty="0" smtClean="0"/>
              <a:t>Commercial sites may use circulators to eliminate</a:t>
            </a:r>
          </a:p>
          <a:p>
            <a:pPr lvl="1"/>
            <a:r>
              <a:rPr lang="en-US" dirty="0" smtClean="0"/>
              <a:t>Receiver IMD, strong received signal causes front end to go non-linear and may mix other undesired signals producing spurious received signal</a:t>
            </a:r>
          </a:p>
          <a:p>
            <a:pPr lvl="2"/>
            <a:r>
              <a:rPr lang="en-US" dirty="0" smtClean="0"/>
              <a:t>Good receiver dynamic range is important to mitigate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&amp;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Static from lightning is especially common on HF bands and can sometimes be heard much higher</a:t>
            </a:r>
          </a:p>
          <a:p>
            <a:r>
              <a:rPr lang="en-US" dirty="0" smtClean="0"/>
              <a:t>With good propagation it is possible to hear static from lightning on the other side of the world on medium HF frequencies</a:t>
            </a:r>
          </a:p>
          <a:p>
            <a:r>
              <a:rPr lang="en-US" dirty="0" smtClean="0"/>
              <a:t>Precipitation picking up a charge as it falls can cause rain or snow static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 Line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Unfortunately one of the more common forms of QRM (manmade)</a:t>
            </a:r>
          </a:p>
          <a:p>
            <a:pPr lvl="1"/>
            <a:r>
              <a:rPr lang="en-US" dirty="0" smtClean="0"/>
              <a:t>Caused by arching between electrical conductors or electrical leakage across an insulator that is breaking down</a:t>
            </a:r>
          </a:p>
          <a:p>
            <a:pPr lvl="1"/>
            <a:r>
              <a:rPr lang="en-US" dirty="0" smtClean="0"/>
              <a:t>Caused by small motors with brushes</a:t>
            </a:r>
          </a:p>
          <a:p>
            <a:pPr lvl="1"/>
            <a:r>
              <a:rPr lang="en-US" dirty="0" smtClean="0"/>
              <a:t>Light Dimmers, motor speed controls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Locating QRN &amp; QRM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of elimination</a:t>
            </a:r>
          </a:p>
          <a:p>
            <a:pPr lvl="1"/>
            <a:r>
              <a:rPr lang="en-US" dirty="0" smtClean="0"/>
              <a:t>Run your receiver off battery and shut off main breaker to your house</a:t>
            </a:r>
          </a:p>
          <a:p>
            <a:pPr lvl="2"/>
            <a:r>
              <a:rPr lang="en-US" dirty="0" smtClean="0"/>
              <a:t>Noise went away; it’s in your house; shut off all circuit breakers, main back on, turn on circuit by circuit till noise comes back, then start turning off/unplugging devices on that circuit</a:t>
            </a:r>
          </a:p>
          <a:p>
            <a:pPr lvl="2"/>
            <a:r>
              <a:rPr lang="en-US" dirty="0" smtClean="0"/>
              <a:t>Noise stayed; it’s not in your house; more work required, portable AM receiver can be used to track down in some cases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Automotive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Ignition Noise – make sure the ignition components are in good condition and making secure connection</a:t>
            </a:r>
          </a:p>
          <a:p>
            <a:r>
              <a:rPr lang="en-US" dirty="0" smtClean="0"/>
              <a:t>Charging system – radio powered direct from battery may help, make sure battery is in good condition, radio and antenna properly grounded</a:t>
            </a:r>
          </a:p>
          <a:p>
            <a:r>
              <a:rPr lang="en-US" dirty="0" smtClean="0"/>
              <a:t>Instruments – bypass capacitor on sender/motor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Noise Reduction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Do NOT use with Digital Modes!</a:t>
            </a:r>
          </a:p>
          <a:p>
            <a:r>
              <a:rPr lang="en-US" dirty="0" smtClean="0"/>
              <a:t>Noise Blanker – shuts off signal for short duration “blanking” noise; good for impulse noise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noiseblanker_parame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1600199"/>
            <a:ext cx="3143250" cy="377611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Noise Reduction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7924800" cy="144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DSP – electronic filter that adapts to noise pattern and eliminates it; especially good for notch filters</a:t>
            </a:r>
            <a:endParaRPr lang="en-US" dirty="0"/>
          </a:p>
        </p:txBody>
      </p:sp>
      <p:pic>
        <p:nvPicPr>
          <p:cNvPr id="4" name="Picture 3" descr="wf-nofilt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486025"/>
            <a:ext cx="7277100" cy="1247775"/>
          </a:xfrm>
          <a:prstGeom prst="rect">
            <a:avLst/>
          </a:prstGeom>
        </p:spPr>
      </p:pic>
      <p:pic>
        <p:nvPicPr>
          <p:cNvPr id="5" name="Picture 4" descr="wf-notch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686175"/>
            <a:ext cx="7258050" cy="1266825"/>
          </a:xfrm>
          <a:prstGeom prst="rect">
            <a:avLst/>
          </a:prstGeom>
        </p:spPr>
      </p:pic>
      <p:pic>
        <p:nvPicPr>
          <p:cNvPr id="6" name="Picture 5" descr="wf-notch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" y="4953000"/>
            <a:ext cx="7258050" cy="12573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7" name="Picture 2" descr="http://www.mynamesnotmommy.com/wp-content/uploads/2013/05/question-mar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025" y="1513425"/>
            <a:ext cx="4811175" cy="481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90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AC Waveforms - Complex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 smtClean="0"/>
              <a:t>Complex Waveforms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Signals composed of more than one sine wave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Telephone keypads – dual-tone multi-frequency (DTMF)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regular waveforms</a:t>
            </a:r>
          </a:p>
          <a:p>
            <a:pPr lvl="1">
              <a:lnSpc>
                <a:spcPct val="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made up of a sine wave and its harmonics</a:t>
            </a:r>
          </a:p>
          <a:p>
            <a:pPr lvl="1">
              <a:lnSpc>
                <a:spcPct val="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resulting waveform has single overall frequency </a:t>
            </a:r>
          </a:p>
          <a:p>
            <a:pPr lvl="1">
              <a:lnSpc>
                <a:spcPct val="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Lowest frequency sine wave is called the fundamental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Irregular waveform</a:t>
            </a:r>
          </a:p>
          <a:p>
            <a:pPr lvl="1">
              <a:lnSpc>
                <a:spcPct val="21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900" dirty="0"/>
              <a:t>Made up of sine waves NOT harmonically related</a:t>
            </a:r>
          </a:p>
          <a:p>
            <a:pPr lvl="1">
              <a:lnSpc>
                <a:spcPct val="21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Human </a:t>
            </a:r>
            <a:r>
              <a:rPr lang="en-US" dirty="0" smtClean="0"/>
              <a:t>speech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4919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Complex Waveforms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err="1" smtClean="0"/>
              <a:t>Sawtooth</a:t>
            </a:r>
            <a:r>
              <a:rPr lang="en-US" b="1" u="sng" dirty="0" smtClean="0"/>
              <a:t> Waves</a:t>
            </a:r>
            <a:endParaRPr lang="en-US" b="1" u="sng" dirty="0"/>
          </a:p>
          <a:p>
            <a:r>
              <a:rPr lang="en-US" dirty="0"/>
              <a:t>Sine wave at its fundamental frequency</a:t>
            </a:r>
          </a:p>
          <a:p>
            <a:r>
              <a:rPr lang="en-US" dirty="0"/>
              <a:t>plus all of its </a:t>
            </a:r>
            <a:r>
              <a:rPr lang="en-US" dirty="0" smtClean="0"/>
              <a:t>harmonics</a:t>
            </a:r>
            <a:endParaRPr lang="en-US" dirty="0"/>
          </a:p>
          <a:p>
            <a:r>
              <a:rPr lang="en-US" dirty="0" smtClean="0"/>
              <a:t>Ramp waveform is reverse</a:t>
            </a:r>
          </a:p>
          <a:p>
            <a:pPr marL="0" indent="0">
              <a:buNone/>
            </a:pPr>
            <a:r>
              <a:rPr lang="en-US" b="1" u="sng" dirty="0" smtClean="0"/>
              <a:t>Square Waves</a:t>
            </a:r>
          </a:p>
          <a:p>
            <a:r>
              <a:rPr lang="en-US" dirty="0"/>
              <a:t>Sine wave at its fundamental frequency</a:t>
            </a:r>
          </a:p>
          <a:p>
            <a:r>
              <a:rPr lang="en-US" dirty="0"/>
              <a:t>plus all of </a:t>
            </a:r>
            <a:r>
              <a:rPr lang="en-US" dirty="0" smtClean="0"/>
              <a:t>its odd harmonics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448800" y="1600200"/>
            <a:ext cx="281940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0185" y="2165985"/>
            <a:ext cx="3549015" cy="19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419604"/>
            <a:ext cx="3554730" cy="196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702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Pulse Waveforms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029200"/>
            <a:ext cx="8229600" cy="175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Consist of narrow bursts of energy, followed by periods of no </a:t>
            </a:r>
            <a:r>
              <a:rPr lang="en-US" dirty="0" smtClean="0"/>
              <a:t>signal</a:t>
            </a:r>
          </a:p>
          <a:p>
            <a:r>
              <a:rPr lang="en-US" dirty="0"/>
              <a:t>Used to transmit information by varying amplitude, rate, width or position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5050" y="1219200"/>
            <a:ext cx="45339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5991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 Measurements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5029200"/>
                <a:ext cx="8229600" cy="17526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For symmetrical waveforms,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  <m:r>
                      <a:rPr lang="en-US" b="0" i="1" baseline="-25000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baseline="-25000" dirty="0" smtClean="0"/>
                  <a:t>   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𝑉</m:t>
                    </m:r>
                    <m:r>
                      <a:rPr lang="en-US" b="0" i="1" baseline="-25000" smtClean="0">
                        <a:latin typeface="Cambria Math"/>
                      </a:rPr>
                      <m:t>𝑅𝑀𝑆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.707 ∗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</a:p>
              <a:p>
                <a:r>
                  <a:rPr lang="en-US" dirty="0" smtClean="0"/>
                  <a:t>the dc voltage that would cause an identical amount of heating to the ac peak voltage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  <m:r>
                      <a:rPr lang="en-US" i="1" baseline="-2500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5029200"/>
                <a:ext cx="8229600" cy="1752600"/>
              </a:xfrm>
              <a:blipFill rotWithShape="1">
                <a:blip r:embed="rId2" cstate="print"/>
                <a:stretch>
                  <a:fillRect l="-1111" t="-2778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143000"/>
            <a:ext cx="4419600" cy="383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1954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 Measurements for </a:t>
            </a:r>
            <a:br>
              <a:rPr lang="en-US" dirty="0" smtClean="0"/>
            </a:br>
            <a:r>
              <a:rPr lang="en-US" dirty="0" smtClean="0"/>
              <a:t>Sine and Square Waves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412163821"/>
              </p:ext>
            </p:extLst>
          </p:nvPr>
        </p:nvGraphicFramePr>
        <p:xfrm>
          <a:off x="381000" y="1524000"/>
          <a:ext cx="8153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Sine Wave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Square Wave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Peak-to-Peak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x 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x Peak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 x</a:t>
                      </a:r>
                      <a:r>
                        <a:rPr lang="en-US" baseline="0" dirty="0" smtClean="0"/>
                        <a:t> Peak-to-Peak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 x</a:t>
                      </a:r>
                      <a:r>
                        <a:rPr lang="en-US" baseline="0" dirty="0" smtClean="0"/>
                        <a:t> Peak-to-Peak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0.707 X 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1.414 x 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 (full cycle)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 (full cycle)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0.637 x Peak (half cycle)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 x Peak (half cycle)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4419600"/>
                <a:ext cx="8229600" cy="22860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en-US" sz="4000" dirty="0" smtClean="0"/>
                  <a:t>AC Power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baseline="-25000" smtClean="0">
                        <a:latin typeface="Cambria Math"/>
                      </a:rPr>
                      <m:t>𝐴𝑉𝐺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r>
                      <a:rPr lang="en-US" i="1" baseline="-25000">
                        <a:latin typeface="Cambria Math"/>
                      </a:rPr>
                      <m:t>𝑅𝑀𝑆</m:t>
                    </m:r>
                    <m:r>
                      <a:rPr lang="en-US" i="1">
                        <a:latin typeface="Cambria Math"/>
                      </a:rPr>
                      <m:t>∗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𝐼𝑅𝑀</m:t>
                    </m:r>
                    <m:r>
                      <a:rPr lang="en-US" i="1" baseline="-2500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/>
                  <a:t>  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b="0" i="1" baseline="-25000" smtClean="0">
                        <a:latin typeface="Cambria Math"/>
                      </a:rPr>
                      <m:t>𝑃𝐸𝐴𝐾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𝑃𝐸𝐴𝐾</m:t>
                        </m:r>
                      </m:sub>
                    </m:sSub>
                    <m:r>
                      <a:rPr lang="en-US" b="0" i="1" baseline="-25000" smtClean="0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∗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𝑃𝐸𝐴𝐾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∗</m:t>
                    </m:r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baseline="-25000" smtClean="0">
                        <a:latin typeface="Cambria Math"/>
                      </a:rPr>
                      <m:t>𝐴𝑉𝐺</m:t>
                    </m:r>
                  </m:oMath>
                </a14:m>
                <a:r>
                  <a:rPr lang="en-US" dirty="0"/>
                  <a:t>  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 baseline="-25000">
                        <a:latin typeface="Cambria Math"/>
                      </a:rPr>
                      <m:t>𝐴𝑉𝐺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𝑉</m:t>
                            </m:r>
                            <m:r>
                              <a:rPr lang="en-US" i="1" baseline="-25000">
                                <a:latin typeface="Cambria Math"/>
                              </a:rPr>
                              <m:t>𝑅𝑀𝑆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4419600"/>
                <a:ext cx="8229600" cy="2286000"/>
              </a:xfrm>
              <a:blipFill rotWithShape="1">
                <a:blip r:embed="rId2" cstate="print"/>
                <a:stretch>
                  <a:fillRect t="-6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4354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 Power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04812" y="3200400"/>
                <a:ext cx="8229600" cy="19812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Peak envelope voltage (PEV) is used to determine power of a complex waveform 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𝐸𝑃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𝑃𝐸𝑉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∗ 0.707)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baseline="-25000" smtClean="0">
                            <a:latin typeface="Cambria Math"/>
                          </a:rPr>
                          <m:t>𝐿𝑂𝐴𝐷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4812" y="3200400"/>
                <a:ext cx="8229600" cy="1981200"/>
              </a:xfrm>
              <a:blipFill rotWithShape="1">
                <a:blip r:embed="rId2" cstate="print"/>
                <a:stretch>
                  <a:fillRect l="-1259" t="-2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143000"/>
            <a:ext cx="29432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63" y="5076825"/>
            <a:ext cx="58578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087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Electromagnetic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 smtClean="0"/>
              <a:t>Composed of Electric </a:t>
            </a:r>
            <a:r>
              <a:rPr lang="en-US" dirty="0"/>
              <a:t>and Magnetic </a:t>
            </a:r>
            <a:r>
              <a:rPr lang="en-US" dirty="0" smtClean="0"/>
              <a:t>fields that move through space independently of any component or conductor</a:t>
            </a:r>
          </a:p>
        </p:txBody>
      </p:sp>
      <p:pic>
        <p:nvPicPr>
          <p:cNvPr id="4" name="Picture 3" descr="http://www.livescience.com/images/i/000/054/779/original/emwave.jpg?13736793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6660" y="2667000"/>
            <a:ext cx="4347340" cy="28917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419600"/>
            <a:ext cx="8229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The fields cannot be separated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The energy in the wave can be detected as either electric or magnetic force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The fields are created as a single entity (electromagnetic wave) by the motion of electrons in the transmitting antenna</a:t>
            </a:r>
          </a:p>
        </p:txBody>
      </p:sp>
    </p:spTree>
    <p:extLst>
      <p:ext uri="{BB962C8B-B14F-4D97-AF65-F5344CB8AC3E}">
        <p14:creationId xmlns:p14="http://schemas.microsoft.com/office/powerpoint/2010/main" xmlns="" val="23716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16092</TotalTime>
  <Words>1044</Words>
  <Application>Microsoft Office PowerPoint</Application>
  <PresentationFormat>On-screen Show (4:3)</PresentationFormat>
  <Paragraphs>155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Office Theme</vt:lpstr>
      <vt:lpstr>Equation</vt:lpstr>
      <vt:lpstr>Chapter 7 Radio Signals and Measurements</vt:lpstr>
      <vt:lpstr>Types of AC Waveforms – Sine </vt:lpstr>
      <vt:lpstr>Types of AC Waveforms - Complex</vt:lpstr>
      <vt:lpstr>Complex Waveforms</vt:lpstr>
      <vt:lpstr>Pulse Waveforms</vt:lpstr>
      <vt:lpstr>AC Measurements</vt:lpstr>
      <vt:lpstr>AC Measurements for  Sine and Square Waves</vt:lpstr>
      <vt:lpstr>AC Power</vt:lpstr>
      <vt:lpstr>Electromagnetic Waves</vt:lpstr>
      <vt:lpstr>Polarization</vt:lpstr>
      <vt:lpstr>Test Equipment</vt:lpstr>
      <vt:lpstr>Test Equipment</vt:lpstr>
      <vt:lpstr>Test Equipment</vt:lpstr>
      <vt:lpstr>Uses for Spectrum Analyzers</vt:lpstr>
      <vt:lpstr>Modulation Systems</vt:lpstr>
      <vt:lpstr>FCC Emission Designations</vt:lpstr>
      <vt:lpstr>FM/PM Modulation</vt:lpstr>
      <vt:lpstr>Modulation Index</vt:lpstr>
      <vt:lpstr>Pulse Modulation</vt:lpstr>
      <vt:lpstr>Multiplexing</vt:lpstr>
      <vt:lpstr>Interference and Noise</vt:lpstr>
      <vt:lpstr>Intermodulation</vt:lpstr>
      <vt:lpstr>Static &amp; Noise</vt:lpstr>
      <vt:lpstr>AC Line Noise</vt:lpstr>
      <vt:lpstr>Locating QRN &amp; QRM Sources</vt:lpstr>
      <vt:lpstr>Automotive Noise</vt:lpstr>
      <vt:lpstr>Electronic Noise Reduction</vt:lpstr>
      <vt:lpstr>Electronic Noise Reduction (cont.)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Electrical Principals</dc:title>
  <dc:creator>Bob Perrey</dc:creator>
  <cp:lastModifiedBy>Humbertson</cp:lastModifiedBy>
  <cp:revision>702</cp:revision>
  <dcterms:created xsi:type="dcterms:W3CDTF">2013-12-09T21:14:56Z</dcterms:created>
  <dcterms:modified xsi:type="dcterms:W3CDTF">2014-04-21T19:51:40Z</dcterms:modified>
</cp:coreProperties>
</file>